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4"/>
  </p:notesMasterIdLst>
  <p:handoutMasterIdLst>
    <p:handoutMasterId r:id="rId15"/>
  </p:handoutMasterIdLst>
  <p:sldIdLst>
    <p:sldId id="311" r:id="rId2"/>
    <p:sldId id="382" r:id="rId3"/>
    <p:sldId id="312" r:id="rId4"/>
    <p:sldId id="315" r:id="rId5"/>
    <p:sldId id="314" r:id="rId6"/>
    <p:sldId id="383" r:id="rId7"/>
    <p:sldId id="264" r:id="rId8"/>
    <p:sldId id="360" r:id="rId9"/>
    <p:sldId id="356" r:id="rId10"/>
    <p:sldId id="357" r:id="rId11"/>
    <p:sldId id="358" r:id="rId12"/>
    <p:sldId id="326" r:id="rId13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DFF96"/>
    <a:srgbClr val="C8C6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10" autoAdjust="0"/>
  </p:normalViewPr>
  <p:slideViewPr>
    <p:cSldViewPr>
      <p:cViewPr varScale="1">
        <p:scale>
          <a:sx n="101" d="100"/>
          <a:sy n="101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86" y="-96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CEE5B386-08D4-4D69-920A-6E5415B57C71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D8F6B1D-E6D6-4C58-AFEE-A57C4372D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65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6EA4FD7-CBC4-45CD-B47F-87045CAF2A00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1C1F981-8946-4AC0-90D0-15D6F9929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78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1F981-8946-4AC0-90D0-15D6F99297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2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1F981-8946-4AC0-90D0-15D6F99297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9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1F981-8946-4AC0-90D0-15D6F99297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5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A7F2-E0E9-4B4C-8AD0-8B7B8E03693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AECB-4702-4892-8974-5BFDB570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5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A7F2-E0E9-4B4C-8AD0-8B7B8E03693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AECB-4702-4892-8974-5BFDB570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4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A7F2-E0E9-4B4C-8AD0-8B7B8E03693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AECB-4702-4892-8974-5BFDB570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A7F2-E0E9-4B4C-8AD0-8B7B8E03693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AECB-4702-4892-8974-5BFDB570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3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A7F2-E0E9-4B4C-8AD0-8B7B8E03693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AECB-4702-4892-8974-5BFDB570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0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A7F2-E0E9-4B4C-8AD0-8B7B8E03693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AECB-4702-4892-8974-5BFDB570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3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A7F2-E0E9-4B4C-8AD0-8B7B8E03693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AECB-4702-4892-8974-5BFDB570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7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A7F2-E0E9-4B4C-8AD0-8B7B8E03693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AECB-4702-4892-8974-5BFDB570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7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A7F2-E0E9-4B4C-8AD0-8B7B8E03693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AECB-4702-4892-8974-5BFDB570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A7F2-E0E9-4B4C-8AD0-8B7B8E03693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AECB-4702-4892-8974-5BFDB570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A7F2-E0E9-4B4C-8AD0-8B7B8E03693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AECB-4702-4892-8974-5BFDB570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3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BA7F2-E0E9-4B4C-8AD0-8B7B8E03693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3AECB-4702-4892-8974-5BFDB570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0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10" Type="http://schemas.openxmlformats.org/officeDocument/2006/relationships/image" Target="../media/image76.png"/><Relationship Id="rId4" Type="http://schemas.openxmlformats.org/officeDocument/2006/relationships/image" Target="../media/image71.jpeg"/><Relationship Id="rId9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Algerian" panose="04020705040A02060702" pitchFamily="82" charset="0"/>
              </a:rPr>
              <a:t>We </a:t>
            </a:r>
            <a:r>
              <a:rPr lang="en-US" sz="3600" dirty="0" smtClean="0">
                <a:solidFill>
                  <a:schemeClr val="accent6">
                    <a:lumMod val="10000"/>
                  </a:schemeClr>
                </a:solidFill>
                <a:latin typeface="Algerian" panose="04020705040A02060702" pitchFamily="82" charset="0"/>
              </a:rPr>
              <a:t>receive recognition</a:t>
            </a:r>
            <a:endParaRPr lang="en-US" sz="3600" dirty="0">
              <a:solidFill>
                <a:schemeClr val="accent6">
                  <a:lumMod val="1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0962" name="Picture 2" descr="C:\Users\Jon &amp; Deborah\Documents\Garden Club Anniversary Presentation\awards and recognition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81200"/>
            <a:ext cx="3893618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C:\Users\Jon &amp; Deborah\Documents\Garden Club Anniversary Presentation\good jo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294322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C:\Users\Jon &amp; Deborah\Documents\Garden Club Anniversary Presentation\thank yo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31527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00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">
        <p:checker/>
      </p:transition>
    </mc:Choice>
    <mc:Fallback xmlns="">
      <p:transition spd="slow" advClick="0" advTm="4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690605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Algerian" panose="04020705040A02060702" pitchFamily="82" charset="0"/>
              </a:rPr>
              <a:t>installations</a:t>
            </a:r>
            <a:endParaRPr lang="en-US" dirty="0">
              <a:solidFill>
                <a:schemeClr val="accent6">
                  <a:lumMod val="10000"/>
                </a:schemeClr>
              </a:solidFill>
              <a:latin typeface="Algerian" panose="04020705040A02060702" pitchFamily="8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200" y="312009"/>
            <a:ext cx="8951912" cy="6439746"/>
            <a:chOff x="76200" y="312009"/>
            <a:chExt cx="8951912" cy="6439746"/>
          </a:xfrm>
        </p:grpSpPr>
        <p:pic>
          <p:nvPicPr>
            <p:cNvPr id="18434" name="Picture 2" descr="C:\Users\Jon &amp; Deborah\Documents\Installations\03 04 I Mama Stella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12009"/>
              <a:ext cx="2362200" cy="1703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5" name="Picture 3" descr="C:\Users\Jon &amp; Deborah\Documents\Installations\08 09 I at 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307" y="1126342"/>
              <a:ext cx="2964009" cy="18430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6" name="Picture 4" descr="C:\Users\Jon &amp; Deborah\Documents\Installations\11 12 I Outgoing Julie Harrison by Danielle Brabazon Dist 1 directo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312010"/>
              <a:ext cx="2322512" cy="173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7" name="Picture 5" descr="C:\Users\Jon &amp; Deborah\Documents\Installations\10 11 I GP Mama Stella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78" y="2410065"/>
              <a:ext cx="2623822" cy="1780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8" name="Picture 6" descr="C:\Users\Jon &amp; Deborah\Documents\Installations\13 14 I at Jackie George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108464"/>
              <a:ext cx="2570444" cy="15521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9" name="Picture 7" descr="C:\Users\Jon &amp; Deborah\Documents\Installations\85 86 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5247" y="2320954"/>
              <a:ext cx="2472494" cy="1682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0" name="Picture 8" descr="C:\Users\Jon &amp; Deborah\Documents\Installations\88 89 I Jun 89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4900" y="4355517"/>
              <a:ext cx="3149702" cy="2200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1" name="Picture 9" descr="C:\Users\Jon &amp; Deborah\Documents\Installations\90 91 I Joyce picture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5" r="3462" b="31805"/>
            <a:stretch/>
          </p:blipFill>
          <p:spPr bwMode="auto">
            <a:xfrm>
              <a:off x="283319" y="4520007"/>
              <a:ext cx="2856514" cy="1871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2" name="Picture 10" descr="C:\Users\Jon &amp; Deborah\Documents\Installations\95 96 I 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2250" y="4724868"/>
              <a:ext cx="2939143" cy="20268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Algerian" panose="04020705040A02060702" pitchFamily="82" charset="0"/>
              </a:rPr>
              <a:t>installations</a:t>
            </a:r>
            <a:endParaRPr lang="en-US" dirty="0">
              <a:solidFill>
                <a:schemeClr val="accent6">
                  <a:lumMod val="1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03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Algerian" panose="04020705040A02060702" pitchFamily="82" charset="0"/>
              </a:rPr>
              <a:t>anniversaries</a:t>
            </a:r>
            <a:endParaRPr lang="en-US" dirty="0">
              <a:solidFill>
                <a:schemeClr val="accent6">
                  <a:lumMod val="1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19458" name="Picture 2" descr="C:\Users\Jon &amp; Deborah\Documents\Anniversary\86 87 10th Anniversary G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9523"/>
            <a:ext cx="2110172" cy="148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Jon &amp; Deborah\Documents\Anniversary\86 87 10th Anniversary GP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465" y="2362200"/>
            <a:ext cx="1918214" cy="132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152400" y="754851"/>
            <a:ext cx="2110172" cy="524672"/>
          </a:xfrm>
          <a:custGeom>
            <a:avLst/>
            <a:gdLst>
              <a:gd name="connsiteX0" fmla="*/ 0 w 2183255"/>
              <a:gd name="connsiteY0" fmla="*/ 0 h 524672"/>
              <a:gd name="connsiteX1" fmla="*/ 2183255 w 2183255"/>
              <a:gd name="connsiteY1" fmla="*/ 0 h 524672"/>
              <a:gd name="connsiteX2" fmla="*/ 2183255 w 2183255"/>
              <a:gd name="connsiteY2" fmla="*/ 524672 h 524672"/>
              <a:gd name="connsiteX3" fmla="*/ 0 w 2183255"/>
              <a:gd name="connsiteY3" fmla="*/ 524672 h 524672"/>
              <a:gd name="connsiteX4" fmla="*/ 0 w 2183255"/>
              <a:gd name="connsiteY4" fmla="*/ 0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3255" h="524672">
                <a:moveTo>
                  <a:pt x="0" y="0"/>
                </a:moveTo>
                <a:lnTo>
                  <a:pt x="2183255" y="0"/>
                </a:lnTo>
                <a:lnTo>
                  <a:pt x="2183255" y="524672"/>
                </a:lnTo>
                <a:lnTo>
                  <a:pt x="0" y="5246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1400" kern="1200" dirty="0" smtClean="0">
                <a:solidFill>
                  <a:schemeClr val="accent6">
                    <a:lumMod val="10000"/>
                  </a:schemeClr>
                </a:solidFill>
              </a:rPr>
              <a:t>10</a:t>
            </a:r>
            <a:r>
              <a:rPr lang="en-US" sz="1400" kern="1200" baseline="30000" dirty="0" smtClean="0">
                <a:solidFill>
                  <a:schemeClr val="accent6">
                    <a:lumMod val="10000"/>
                  </a:schemeClr>
                </a:solidFill>
              </a:rPr>
              <a:t>th</a:t>
            </a:r>
            <a:r>
              <a:rPr lang="en-US" sz="1400" kern="1200" dirty="0" smtClean="0">
                <a:solidFill>
                  <a:schemeClr val="accent6">
                    <a:lumMod val="10000"/>
                  </a:schemeClr>
                </a:solidFill>
              </a:rPr>
              <a:t> Anniversary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1400" kern="1200" dirty="0" smtClean="0">
                <a:solidFill>
                  <a:schemeClr val="accent6">
                    <a:lumMod val="10000"/>
                  </a:schemeClr>
                </a:solidFill>
              </a:rPr>
              <a:t>at Peg Martin’s 1986-1987</a:t>
            </a:r>
            <a:endParaRPr lang="en-US" sz="1400" kern="1200" dirty="0">
              <a:solidFill>
                <a:schemeClr val="accent6">
                  <a:lumMod val="1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62400" y="1279523"/>
            <a:ext cx="4876800" cy="2759075"/>
            <a:chOff x="3962400" y="1279523"/>
            <a:chExt cx="4876800" cy="2759075"/>
          </a:xfrm>
        </p:grpSpPr>
        <p:pic>
          <p:nvPicPr>
            <p:cNvPr id="19461" name="Picture 5" descr="C:\Users\Jon &amp; Deborah\Documents\Anniversary\01 02 25th anniversary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5" r="16620" b="32610"/>
            <a:stretch/>
          </p:blipFill>
          <p:spPr bwMode="auto">
            <a:xfrm>
              <a:off x="5867400" y="1911673"/>
              <a:ext cx="2971800" cy="1922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0" name="Picture 4" descr="C:\Users\Jon &amp; Deborah\Documents\Anniversary\01 02 25th anniversary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1279523"/>
              <a:ext cx="2116726" cy="275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reeform 7"/>
            <p:cNvSpPr/>
            <p:nvPr/>
          </p:nvSpPr>
          <p:spPr>
            <a:xfrm>
              <a:off x="6324600" y="1317274"/>
              <a:ext cx="2183255" cy="524672"/>
            </a:xfrm>
            <a:custGeom>
              <a:avLst/>
              <a:gdLst>
                <a:gd name="connsiteX0" fmla="*/ 0 w 2183255"/>
                <a:gd name="connsiteY0" fmla="*/ 0 h 524672"/>
                <a:gd name="connsiteX1" fmla="*/ 2183255 w 2183255"/>
                <a:gd name="connsiteY1" fmla="*/ 0 h 524672"/>
                <a:gd name="connsiteX2" fmla="*/ 2183255 w 2183255"/>
                <a:gd name="connsiteY2" fmla="*/ 524672 h 524672"/>
                <a:gd name="connsiteX3" fmla="*/ 0 w 2183255"/>
                <a:gd name="connsiteY3" fmla="*/ 524672 h 524672"/>
                <a:gd name="connsiteX4" fmla="*/ 0 w 2183255"/>
                <a:gd name="connsiteY4" fmla="*/ 0 h 52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3255" h="524672">
                  <a:moveTo>
                    <a:pt x="0" y="0"/>
                  </a:moveTo>
                  <a:lnTo>
                    <a:pt x="2183255" y="0"/>
                  </a:lnTo>
                  <a:lnTo>
                    <a:pt x="2183255" y="524672"/>
                  </a:lnTo>
                  <a:lnTo>
                    <a:pt x="0" y="524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1400" kern="1200" dirty="0" smtClean="0">
                  <a:solidFill>
                    <a:schemeClr val="accent6">
                      <a:lumMod val="10000"/>
                    </a:schemeClr>
                  </a:solidFill>
                </a:rPr>
                <a:t>25</a:t>
              </a:r>
              <a:r>
                <a:rPr lang="en-US" sz="1400" kern="1200" baseline="30000" dirty="0" smtClean="0">
                  <a:solidFill>
                    <a:schemeClr val="accent6">
                      <a:lumMod val="10000"/>
                    </a:schemeClr>
                  </a:solidFill>
                </a:rPr>
                <a:t>th</a:t>
              </a:r>
              <a:r>
                <a:rPr lang="en-US" sz="1400" kern="1200" dirty="0" smtClean="0">
                  <a:solidFill>
                    <a:schemeClr val="accent6">
                      <a:lumMod val="10000"/>
                    </a:schemeClr>
                  </a:solidFill>
                </a:rPr>
                <a:t> Anniversary at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1400" kern="1200" dirty="0" smtClean="0">
                  <a:solidFill>
                    <a:schemeClr val="accent6">
                      <a:lumMod val="10000"/>
                    </a:schemeClr>
                  </a:solidFill>
                </a:rPr>
                <a:t>Colony South  2001-2002</a:t>
              </a:r>
              <a:endParaRPr lang="en-US" sz="1400" kern="1200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939" y="3998856"/>
            <a:ext cx="8719832" cy="2725997"/>
            <a:chOff x="64939" y="3998856"/>
            <a:chExt cx="8719832" cy="2725997"/>
          </a:xfrm>
        </p:grpSpPr>
        <p:pic>
          <p:nvPicPr>
            <p:cNvPr id="19466" name="Picture 10" descr="C:\Users\Jon &amp; Deborah\Documents\Anniversary\06  07 I 30th anniversary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1538" y="4942552"/>
              <a:ext cx="2461762" cy="1642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2" name="Picture 6" descr="C:\Users\Jon &amp; Deborah\Documents\Anniversary\06  07 30th anniversary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999" y="5616394"/>
              <a:ext cx="1295401" cy="84956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3" name="Picture 7" descr="C:\Users\Jon &amp; Deborah\Documents\Anniversary\06  07 30th anniversary Mary Beth tribute to her mom last chart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4508781"/>
              <a:ext cx="1457808" cy="2165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4" name="Picture 8" descr="C:\Users\Jon &amp; Deborah\Documents\Anniversary\06  07 30th anniversary2 Charlie Arnold invocation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601"/>
            <a:stretch/>
          </p:blipFill>
          <p:spPr bwMode="auto">
            <a:xfrm>
              <a:off x="64939" y="3998856"/>
              <a:ext cx="1238526" cy="1641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5" name="Picture 9" descr="C:\Users\Jon &amp; Deborah\Documents\Anniversary\06  07 30th anniversary2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468" y="5865626"/>
              <a:ext cx="1310138" cy="85922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7" name="Picture 11" descr="C:\Users\Jon &amp; Deborah\Documents\Anniversary\06  07 I 30th anniversary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4005941"/>
              <a:ext cx="2439139" cy="1627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8" name="Picture 12" descr="C:\Users\Jon &amp; Deborah\Documents\Anniversary\06  07 30th anniversary4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55" b="6362"/>
            <a:stretch/>
          </p:blipFill>
          <p:spPr bwMode="auto">
            <a:xfrm>
              <a:off x="6803445" y="4079646"/>
              <a:ext cx="1906922" cy="1227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Freeform 15"/>
            <p:cNvSpPr/>
            <p:nvPr/>
          </p:nvSpPr>
          <p:spPr>
            <a:xfrm>
              <a:off x="6601516" y="6184375"/>
              <a:ext cx="2183255" cy="524672"/>
            </a:xfrm>
            <a:custGeom>
              <a:avLst/>
              <a:gdLst>
                <a:gd name="connsiteX0" fmla="*/ 0 w 2183255"/>
                <a:gd name="connsiteY0" fmla="*/ 0 h 524672"/>
                <a:gd name="connsiteX1" fmla="*/ 2183255 w 2183255"/>
                <a:gd name="connsiteY1" fmla="*/ 0 h 524672"/>
                <a:gd name="connsiteX2" fmla="*/ 2183255 w 2183255"/>
                <a:gd name="connsiteY2" fmla="*/ 524672 h 524672"/>
                <a:gd name="connsiteX3" fmla="*/ 0 w 2183255"/>
                <a:gd name="connsiteY3" fmla="*/ 524672 h 524672"/>
                <a:gd name="connsiteX4" fmla="*/ 0 w 2183255"/>
                <a:gd name="connsiteY4" fmla="*/ 0 h 52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3255" h="524672">
                  <a:moveTo>
                    <a:pt x="0" y="0"/>
                  </a:moveTo>
                  <a:lnTo>
                    <a:pt x="2183255" y="0"/>
                  </a:lnTo>
                  <a:lnTo>
                    <a:pt x="2183255" y="524672"/>
                  </a:lnTo>
                  <a:lnTo>
                    <a:pt x="0" y="524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1400" kern="1200" dirty="0" smtClean="0">
                  <a:solidFill>
                    <a:schemeClr val="accent6">
                      <a:lumMod val="10000"/>
                    </a:schemeClr>
                  </a:solidFill>
                </a:rPr>
                <a:t>30</a:t>
              </a:r>
              <a:r>
                <a:rPr lang="en-US" sz="1400" kern="1200" baseline="30000" dirty="0" smtClean="0">
                  <a:solidFill>
                    <a:schemeClr val="accent6">
                      <a:lumMod val="10000"/>
                    </a:schemeClr>
                  </a:solidFill>
                </a:rPr>
                <a:t>th</a:t>
              </a:r>
              <a:r>
                <a:rPr lang="en-US" sz="1400" kern="1200" dirty="0" smtClean="0">
                  <a:solidFill>
                    <a:schemeClr val="accent6">
                      <a:lumMod val="10000"/>
                    </a:schemeClr>
                  </a:solidFill>
                </a:rPr>
                <a:t> Anniversary at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1400" kern="1200" dirty="0" smtClean="0">
                  <a:solidFill>
                    <a:schemeClr val="accent6">
                      <a:lumMod val="10000"/>
                    </a:schemeClr>
                  </a:solidFill>
                </a:rPr>
                <a:t>Colony South  2006-2007</a:t>
              </a:r>
              <a:endParaRPr lang="en-US" sz="1400" kern="1200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</p:grpSp>
      <p:sp>
        <p:nvSpPr>
          <p:cNvPr id="19" name="Freeform 18"/>
          <p:cNvSpPr/>
          <p:nvPr/>
        </p:nvSpPr>
        <p:spPr>
          <a:xfrm>
            <a:off x="6818371" y="381000"/>
            <a:ext cx="2183255" cy="524672"/>
          </a:xfrm>
          <a:custGeom>
            <a:avLst/>
            <a:gdLst>
              <a:gd name="connsiteX0" fmla="*/ 0 w 2183255"/>
              <a:gd name="connsiteY0" fmla="*/ 0 h 524672"/>
              <a:gd name="connsiteX1" fmla="*/ 2183255 w 2183255"/>
              <a:gd name="connsiteY1" fmla="*/ 0 h 524672"/>
              <a:gd name="connsiteX2" fmla="*/ 2183255 w 2183255"/>
              <a:gd name="connsiteY2" fmla="*/ 524672 h 524672"/>
              <a:gd name="connsiteX3" fmla="*/ 0 w 2183255"/>
              <a:gd name="connsiteY3" fmla="*/ 524672 h 524672"/>
              <a:gd name="connsiteX4" fmla="*/ 0 w 2183255"/>
              <a:gd name="connsiteY4" fmla="*/ 0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3255" h="524672">
                <a:moveTo>
                  <a:pt x="0" y="0"/>
                </a:moveTo>
                <a:lnTo>
                  <a:pt x="2183255" y="0"/>
                </a:lnTo>
                <a:lnTo>
                  <a:pt x="2183255" y="524672"/>
                </a:lnTo>
                <a:lnTo>
                  <a:pt x="0" y="5246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1400" kern="1200" dirty="0" smtClean="0">
                <a:solidFill>
                  <a:schemeClr val="accent6">
                    <a:lumMod val="10000"/>
                  </a:schemeClr>
                </a:solidFill>
              </a:rPr>
              <a:t>20</a:t>
            </a:r>
            <a:r>
              <a:rPr lang="en-US" sz="1400" kern="1200" baseline="30000" dirty="0" smtClean="0">
                <a:solidFill>
                  <a:schemeClr val="accent6">
                    <a:lumMod val="10000"/>
                  </a:schemeClr>
                </a:solidFill>
              </a:rPr>
              <a:t>th</a:t>
            </a:r>
            <a:r>
              <a:rPr lang="en-US" sz="1400" kern="1200" dirty="0" smtClean="0">
                <a:solidFill>
                  <a:schemeClr val="accent6">
                    <a:lumMod val="10000"/>
                  </a:schemeClr>
                </a:solidFill>
              </a:rPr>
              <a:t> Anniversary at Springhouse April 1997</a:t>
            </a:r>
            <a:endParaRPr lang="en-US" sz="1400" kern="120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7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10000"/>
                  </a:schemeClr>
                </a:solidFill>
                <a:latin typeface="Algerian" panose="04020705040A02060702" pitchFamily="82" charset="0"/>
              </a:rPr>
              <a:t>Presentation brought to you by:</a:t>
            </a:r>
            <a:endParaRPr lang="en-US" sz="3200" dirty="0">
              <a:solidFill>
                <a:schemeClr val="accent6">
                  <a:lumMod val="1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092" y="1016675"/>
            <a:ext cx="50776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  <a:t>Director and Researcher: </a:t>
            </a:r>
            <a:r>
              <a:rPr lang="en-US" b="1" dirty="0" smtClean="0">
                <a:solidFill>
                  <a:schemeClr val="tx2"/>
                </a:solidFill>
              </a:rPr>
              <a:t>Linda </a:t>
            </a:r>
            <a:r>
              <a:rPr lang="en-US" b="1" dirty="0" err="1" smtClean="0">
                <a:solidFill>
                  <a:schemeClr val="tx2"/>
                </a:solidFill>
              </a:rPr>
              <a:t>Millette</a:t>
            </a: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  <a:t>Research Assistants: </a:t>
            </a:r>
            <a:r>
              <a:rPr lang="en-US" b="1" dirty="0" smtClean="0">
                <a:solidFill>
                  <a:schemeClr val="tx2"/>
                </a:solidFill>
              </a:rPr>
              <a:t>Julie Harrison, Elaine Arnold, Lorraine Leonard, Joyce Meyer, Mary Beth Cecil</a:t>
            </a:r>
          </a:p>
          <a:p>
            <a: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  <a:t>Media and Production Manager: </a:t>
            </a:r>
            <a:r>
              <a:rPr lang="en-US" b="1" dirty="0" smtClean="0">
                <a:solidFill>
                  <a:schemeClr val="tx2"/>
                </a:solidFill>
              </a:rPr>
              <a:t>Deborah </a:t>
            </a:r>
            <a:r>
              <a:rPr lang="en-US" b="1" dirty="0" err="1" smtClean="0">
                <a:solidFill>
                  <a:schemeClr val="tx2"/>
                </a:solidFill>
              </a:rPr>
              <a:t>Determan</a:t>
            </a:r>
            <a:endParaRPr lang="en-US" b="1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37890" name="Picture 2" descr="C:\Users\Jon &amp; Deborah\Documents\Garden Club Anniversary Presentation\Lindas CD\IMG_27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1989" y="-9525000"/>
            <a:ext cx="54864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C:\Users\Jon &amp; Deborah\Documents\Garden Club Anniversary Presentation\Lindas CD\IMG_27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91863" y="-10296525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604141" y="2430367"/>
            <a:ext cx="2558996" cy="2443267"/>
            <a:chOff x="6133138" y="4290029"/>
            <a:chExt cx="2558996" cy="2443267"/>
          </a:xfrm>
        </p:grpSpPr>
        <p:pic>
          <p:nvPicPr>
            <p:cNvPr id="37891" name="Picture 3" descr="C:\Users\Jon &amp; Deborah\Documents\Garden Club Anniversary Presentation\Lindas CD\IMG_274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9684" y="4290029"/>
              <a:ext cx="1832450" cy="2443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Freeform 14"/>
            <p:cNvSpPr/>
            <p:nvPr/>
          </p:nvSpPr>
          <p:spPr>
            <a:xfrm>
              <a:off x="6133138" y="6019800"/>
              <a:ext cx="1577197" cy="358171"/>
            </a:xfrm>
            <a:custGeom>
              <a:avLst/>
              <a:gdLst>
                <a:gd name="connsiteX0" fmla="*/ 0 w 2183255"/>
                <a:gd name="connsiteY0" fmla="*/ 0 h 524672"/>
                <a:gd name="connsiteX1" fmla="*/ 2183255 w 2183255"/>
                <a:gd name="connsiteY1" fmla="*/ 0 h 524672"/>
                <a:gd name="connsiteX2" fmla="*/ 2183255 w 2183255"/>
                <a:gd name="connsiteY2" fmla="*/ 524672 h 524672"/>
                <a:gd name="connsiteX3" fmla="*/ 0 w 2183255"/>
                <a:gd name="connsiteY3" fmla="*/ 524672 h 524672"/>
                <a:gd name="connsiteX4" fmla="*/ 0 w 2183255"/>
                <a:gd name="connsiteY4" fmla="*/ 0 h 52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3255" h="524672">
                  <a:moveTo>
                    <a:pt x="0" y="0"/>
                  </a:moveTo>
                  <a:lnTo>
                    <a:pt x="2183255" y="0"/>
                  </a:lnTo>
                  <a:lnTo>
                    <a:pt x="2183255" y="524672"/>
                  </a:lnTo>
                  <a:lnTo>
                    <a:pt x="0" y="524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1400" kern="1200" dirty="0" smtClean="0">
                  <a:solidFill>
                    <a:schemeClr val="accent6">
                      <a:lumMod val="10000"/>
                    </a:schemeClr>
                  </a:solidFill>
                </a:rPr>
                <a:t>Deborah </a:t>
              </a:r>
              <a:r>
                <a:rPr lang="en-US" sz="1400" kern="1200" dirty="0" err="1" smtClean="0">
                  <a:solidFill>
                    <a:schemeClr val="accent6">
                      <a:lumMod val="10000"/>
                    </a:schemeClr>
                  </a:solidFill>
                </a:rPr>
                <a:t>Determan</a:t>
              </a:r>
              <a:endParaRPr lang="en-US" sz="1400" kern="1200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</p:grpSp>
      <p:pic>
        <p:nvPicPr>
          <p:cNvPr id="12295" name="Picture 7" descr="C:\Users\Jon &amp; Deborah\Documents\Garden Club Anniversary Presentation\Lindas CD\IMG_27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68" y="2498450"/>
            <a:ext cx="234087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C:\Users\Jon &amp; Deborah\Documents\Garden Club Anniversary Presentation\Lindas CD\IMG_27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48775" y="-10201275"/>
            <a:ext cx="54864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69551" y="4776788"/>
            <a:ext cx="2502249" cy="1624012"/>
            <a:chOff x="3642921" y="4035117"/>
            <a:chExt cx="2502249" cy="1624012"/>
          </a:xfrm>
        </p:grpSpPr>
        <p:pic>
          <p:nvPicPr>
            <p:cNvPr id="12294" name="Picture 6" descr="C:\Users\Jon &amp; Deborah\Documents\Garden Club Anniversary Presentation\Lindas CD\IMG_252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921" y="4035117"/>
              <a:ext cx="2165203" cy="1624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Freeform 16"/>
            <p:cNvSpPr/>
            <p:nvPr/>
          </p:nvSpPr>
          <p:spPr>
            <a:xfrm>
              <a:off x="4572000" y="5120040"/>
              <a:ext cx="1573170" cy="330063"/>
            </a:xfrm>
            <a:custGeom>
              <a:avLst/>
              <a:gdLst>
                <a:gd name="connsiteX0" fmla="*/ 0 w 2183255"/>
                <a:gd name="connsiteY0" fmla="*/ 0 h 524672"/>
                <a:gd name="connsiteX1" fmla="*/ 2183255 w 2183255"/>
                <a:gd name="connsiteY1" fmla="*/ 0 h 524672"/>
                <a:gd name="connsiteX2" fmla="*/ 2183255 w 2183255"/>
                <a:gd name="connsiteY2" fmla="*/ 524672 h 524672"/>
                <a:gd name="connsiteX3" fmla="*/ 0 w 2183255"/>
                <a:gd name="connsiteY3" fmla="*/ 524672 h 524672"/>
                <a:gd name="connsiteX4" fmla="*/ 0 w 2183255"/>
                <a:gd name="connsiteY4" fmla="*/ 0 h 52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3255" h="524672">
                  <a:moveTo>
                    <a:pt x="0" y="0"/>
                  </a:moveTo>
                  <a:lnTo>
                    <a:pt x="2183255" y="0"/>
                  </a:lnTo>
                  <a:lnTo>
                    <a:pt x="2183255" y="524672"/>
                  </a:lnTo>
                  <a:lnTo>
                    <a:pt x="0" y="524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1400" kern="1200" dirty="0" smtClean="0">
                  <a:solidFill>
                    <a:schemeClr val="accent6">
                      <a:lumMod val="10000"/>
                    </a:schemeClr>
                  </a:solidFill>
                </a:rPr>
                <a:t>Julie Harrison</a:t>
              </a:r>
              <a:endParaRPr lang="en-US" sz="1400" kern="1200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</p:grpSp>
      <p:sp>
        <p:nvSpPr>
          <p:cNvPr id="18" name="Freeform 17"/>
          <p:cNvSpPr/>
          <p:nvPr/>
        </p:nvSpPr>
        <p:spPr>
          <a:xfrm>
            <a:off x="473269" y="4223645"/>
            <a:ext cx="2340874" cy="374057"/>
          </a:xfrm>
          <a:custGeom>
            <a:avLst/>
            <a:gdLst>
              <a:gd name="connsiteX0" fmla="*/ 0 w 2183255"/>
              <a:gd name="connsiteY0" fmla="*/ 0 h 524672"/>
              <a:gd name="connsiteX1" fmla="*/ 2183255 w 2183255"/>
              <a:gd name="connsiteY1" fmla="*/ 0 h 524672"/>
              <a:gd name="connsiteX2" fmla="*/ 2183255 w 2183255"/>
              <a:gd name="connsiteY2" fmla="*/ 524672 h 524672"/>
              <a:gd name="connsiteX3" fmla="*/ 0 w 2183255"/>
              <a:gd name="connsiteY3" fmla="*/ 524672 h 524672"/>
              <a:gd name="connsiteX4" fmla="*/ 0 w 2183255"/>
              <a:gd name="connsiteY4" fmla="*/ 0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3255" h="524672">
                <a:moveTo>
                  <a:pt x="0" y="0"/>
                </a:moveTo>
                <a:lnTo>
                  <a:pt x="2183255" y="0"/>
                </a:lnTo>
                <a:lnTo>
                  <a:pt x="2183255" y="524672"/>
                </a:lnTo>
                <a:lnTo>
                  <a:pt x="0" y="5246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1400" kern="1200" dirty="0" smtClean="0">
                <a:solidFill>
                  <a:schemeClr val="accent6">
                    <a:lumMod val="10000"/>
                  </a:schemeClr>
                </a:solidFill>
              </a:rPr>
              <a:t>Elaine Arnold &amp; Julie Harrison</a:t>
            </a:r>
            <a:endParaRPr lang="en-US" sz="1400" kern="1200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7170" name="Picture 2" descr="C:\Users\Jon &amp; Deborah\Documents\Garden Club Anniversary Presentation\Linda our lead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73793" y="1534128"/>
            <a:ext cx="2519424" cy="188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eform 21"/>
          <p:cNvSpPr/>
          <p:nvPr/>
        </p:nvSpPr>
        <p:spPr>
          <a:xfrm>
            <a:off x="5560775" y="1524000"/>
            <a:ext cx="1602362" cy="367364"/>
          </a:xfrm>
          <a:custGeom>
            <a:avLst/>
            <a:gdLst>
              <a:gd name="connsiteX0" fmla="*/ 0 w 2183255"/>
              <a:gd name="connsiteY0" fmla="*/ 0 h 524672"/>
              <a:gd name="connsiteX1" fmla="*/ 2183255 w 2183255"/>
              <a:gd name="connsiteY1" fmla="*/ 0 h 524672"/>
              <a:gd name="connsiteX2" fmla="*/ 2183255 w 2183255"/>
              <a:gd name="connsiteY2" fmla="*/ 524672 h 524672"/>
              <a:gd name="connsiteX3" fmla="*/ 0 w 2183255"/>
              <a:gd name="connsiteY3" fmla="*/ 524672 h 524672"/>
              <a:gd name="connsiteX4" fmla="*/ 0 w 2183255"/>
              <a:gd name="connsiteY4" fmla="*/ 0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3255" h="524672">
                <a:moveTo>
                  <a:pt x="0" y="0"/>
                </a:moveTo>
                <a:lnTo>
                  <a:pt x="2183255" y="0"/>
                </a:lnTo>
                <a:lnTo>
                  <a:pt x="2183255" y="524672"/>
                </a:lnTo>
                <a:lnTo>
                  <a:pt x="0" y="5246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1400" kern="1200" dirty="0" smtClean="0">
                <a:solidFill>
                  <a:schemeClr val="accent6">
                    <a:lumMod val="10000"/>
                  </a:schemeClr>
                </a:solidFill>
              </a:rPr>
              <a:t>Linda </a:t>
            </a:r>
            <a:r>
              <a:rPr lang="en-US" sz="1400" kern="1200" dirty="0" err="1" smtClean="0">
                <a:solidFill>
                  <a:schemeClr val="accent6">
                    <a:lumMod val="10000"/>
                  </a:schemeClr>
                </a:solidFill>
              </a:rPr>
              <a:t>Millette</a:t>
            </a:r>
            <a:endParaRPr lang="en-US" sz="1400" kern="12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5398931"/>
            <a:ext cx="28746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See you in 10 years!!!</a:t>
            </a:r>
          </a:p>
          <a:p>
            <a:endParaRPr lang="en-US" dirty="0"/>
          </a:p>
        </p:txBody>
      </p:sp>
      <p:pic>
        <p:nvPicPr>
          <p:cNvPr id="7171" name="Picture 3" descr="C:\Users\Jon &amp; Deborah\Documents\Garden Club Anniversary Presentation\03 04 HW Elaine and Julie helping organize scrap books from 2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31" y="4873634"/>
            <a:ext cx="2268819" cy="152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reeform 26"/>
          <p:cNvSpPr/>
          <p:nvPr/>
        </p:nvSpPr>
        <p:spPr>
          <a:xfrm>
            <a:off x="4222302" y="6026743"/>
            <a:ext cx="2340874" cy="678858"/>
          </a:xfrm>
          <a:custGeom>
            <a:avLst/>
            <a:gdLst>
              <a:gd name="connsiteX0" fmla="*/ 0 w 2183255"/>
              <a:gd name="connsiteY0" fmla="*/ 0 h 524672"/>
              <a:gd name="connsiteX1" fmla="*/ 2183255 w 2183255"/>
              <a:gd name="connsiteY1" fmla="*/ 0 h 524672"/>
              <a:gd name="connsiteX2" fmla="*/ 2183255 w 2183255"/>
              <a:gd name="connsiteY2" fmla="*/ 524672 h 524672"/>
              <a:gd name="connsiteX3" fmla="*/ 0 w 2183255"/>
              <a:gd name="connsiteY3" fmla="*/ 524672 h 524672"/>
              <a:gd name="connsiteX4" fmla="*/ 0 w 2183255"/>
              <a:gd name="connsiteY4" fmla="*/ 0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3255" h="524672">
                <a:moveTo>
                  <a:pt x="0" y="0"/>
                </a:moveTo>
                <a:lnTo>
                  <a:pt x="2183255" y="0"/>
                </a:lnTo>
                <a:lnTo>
                  <a:pt x="2183255" y="524672"/>
                </a:lnTo>
                <a:lnTo>
                  <a:pt x="0" y="5246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1400" kern="1200" dirty="0" smtClean="0">
                <a:solidFill>
                  <a:schemeClr val="accent6">
                    <a:lumMod val="10000"/>
                  </a:schemeClr>
                </a:solidFill>
              </a:rPr>
              <a:t>Elaine Arnold &amp; Julie Harrison help organize scrapbooks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1400" kern="1200" dirty="0" smtClean="0">
                <a:solidFill>
                  <a:schemeClr val="accent6">
                    <a:lumMod val="10000"/>
                  </a:schemeClr>
                </a:solidFill>
              </a:rPr>
              <a:t>2013-2014</a:t>
            </a:r>
            <a:endParaRPr lang="en-US" sz="1400" kern="1200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5123" name="Picture 3" descr="C:\Users\Jon &amp; Deborah\Documents\Garden Club Anniversary Presentation\slideshow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98450"/>
            <a:ext cx="1556141" cy="15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29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Algerian" panose="04020705040A02060702" pitchFamily="82" charset="0"/>
              </a:rPr>
              <a:t>We receive recognition</a:t>
            </a:r>
          </a:p>
        </p:txBody>
      </p:sp>
      <p:pic>
        <p:nvPicPr>
          <p:cNvPr id="23554" name="Picture 2" descr="C:\Users\Jon &amp; Deborah\Documents\Garden Club Anniversary Presentation\78 79 First Achievement Certific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612776"/>
            <a:ext cx="2209800" cy="169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Jon &amp; Deborah\Documents\Garden Club Anniversary Presentation\78 79 Membership Certifica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30763"/>
            <a:ext cx="2209800" cy="1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1676400"/>
            <a:ext cx="3810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  <a:t>** Certificates  **   </a:t>
            </a:r>
          </a:p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  <a:t> ** Citations  **</a:t>
            </a:r>
          </a:p>
          <a:p>
            <a: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  <a:t>  ** Special Awards  **</a:t>
            </a:r>
          </a:p>
          <a:p>
            <a:endParaRPr lang="en-US" dirty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  <a:t>Examples from: </a:t>
            </a:r>
          </a:p>
          <a:p>
            <a:pPr lvl="1"/>
            <a: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  <a:t>NCAGC</a:t>
            </a:r>
          </a:p>
          <a:p>
            <a:pPr lvl="1"/>
            <a: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  <a:t>District 1 </a:t>
            </a:r>
          </a:p>
          <a:p>
            <a:pPr lvl="1"/>
            <a: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  <a:t>CARE</a:t>
            </a:r>
          </a:p>
          <a:p>
            <a:pPr lvl="1"/>
            <a: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  <a:t>CAR</a:t>
            </a:r>
          </a:p>
          <a:p>
            <a:pPr lvl="1"/>
            <a: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  <a:t>Nursing Home</a:t>
            </a:r>
          </a:p>
          <a:p>
            <a:pPr lvl="1"/>
            <a: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  <a:t>District 1 Director</a:t>
            </a:r>
          </a:p>
          <a:p>
            <a:pPr lvl="1"/>
            <a: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  <a:t>NCAGC President</a:t>
            </a:r>
          </a:p>
          <a:p>
            <a:pPr lvl="1"/>
            <a:endParaRPr lang="en-US" dirty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  <a:t>Note:</a:t>
            </a:r>
          </a:p>
          <a:p>
            <a:pPr lvl="1"/>
            <a: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  <a:t>We have 136 NCAGC Awards</a:t>
            </a:r>
          </a:p>
          <a:p>
            <a:pPr lvl="1"/>
            <a: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  <a:t>We have 112 District 1 Awards</a:t>
            </a:r>
          </a:p>
          <a:p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23556" name="Picture 4" descr="C:\Users\Jon &amp; Deborah\Documents\Garden Club Anniversary Presentation\83 84 Certificate Appreciation 1st CARE 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7610"/>
            <a:ext cx="2180017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C:\Users\Jon &amp; Deborah\Documents\Garden Club Anniversary Presentation\89 90 Honorary Baywatcher Certifica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70570"/>
            <a:ext cx="2209800" cy="16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C:\Users\Jon &amp; Deborah\Documents\Garden Club Anniversary Presentation\83 84 A PG Beautification Award 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421" y="2279351"/>
            <a:ext cx="1524000" cy="215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C:\Users\Jon &amp; Deborah\Documents\Garden Club Anniversary Presentation\07 08 A District 1 multi awards on one cer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04331"/>
            <a:ext cx="2164210" cy="166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 descr="C:\Users\Jon &amp; Deborah\Documents\Garden Club Anniversary Presentation\82 83 Certificate Appreciation Dogwood Seeds Exchange Pgm w Japan 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7200"/>
            <a:ext cx="2178467" cy="16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Picture 2" descr="C:\Users\Jon &amp; Deborah\Documents\Awards\16 17 Directors Special Awar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77485"/>
            <a:ext cx="2204621" cy="170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95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Algerian" panose="04020705040A02060702" pitchFamily="82" charset="0"/>
              </a:rPr>
              <a:t>We receive recognition</a:t>
            </a:r>
            <a:r>
              <a:rPr lang="en-US" sz="3600" dirty="0" smtClean="0">
                <a:solidFill>
                  <a:schemeClr val="accent6">
                    <a:lumMod val="10000"/>
                  </a:schemeClr>
                </a:solidFill>
                <a:latin typeface="Algerian" panose="04020705040A02060702" pitchFamily="82" charset="0"/>
              </a:rPr>
              <a:t/>
            </a:r>
            <a:br>
              <a:rPr lang="en-US" sz="3600" dirty="0" smtClean="0">
                <a:solidFill>
                  <a:schemeClr val="accent6">
                    <a:lumMod val="10000"/>
                  </a:schemeClr>
                </a:solidFill>
                <a:latin typeface="Algerian" panose="04020705040A02060702" pitchFamily="82" charset="0"/>
              </a:rPr>
            </a:b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Algerian" panose="04020705040A02060702" pitchFamily="82" charset="0"/>
              </a:rPr>
              <a:t>PG County beautification awards</a:t>
            </a:r>
            <a:endParaRPr lang="en-US" sz="2800" dirty="0">
              <a:solidFill>
                <a:schemeClr val="accent6">
                  <a:lumMod val="1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3628"/>
            <a:ext cx="8229600" cy="4525963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24579" name="Picture 3" descr="C:\Users\Jon &amp; Deborah\Documents\Garden Club Anniversary Presentation\04 05 A Marian PG county beautification award 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43" y="1762148"/>
            <a:ext cx="1524000" cy="2379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C:\Users\Jon &amp; Deborah\Documents\Garden Club Anniversary Presentation\14 15 A PG Beautification Awar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227" y="1763628"/>
            <a:ext cx="2971800" cy="2227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C:\Users\Jon &amp; Deborah\Documents\Garden Club Anniversary Presentation\08 09 A PG County Beautification Awards 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9"/>
          <a:stretch/>
        </p:blipFill>
        <p:spPr bwMode="auto">
          <a:xfrm>
            <a:off x="3220243" y="4244991"/>
            <a:ext cx="3395884" cy="2320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96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Algerian" panose="04020705040A02060702" pitchFamily="82" charset="0"/>
              </a:rPr>
              <a:t>We receive recognition</a:t>
            </a:r>
          </a:p>
        </p:txBody>
      </p:sp>
      <p:pic>
        <p:nvPicPr>
          <p:cNvPr id="13" name="Picture 5" descr="C:\Users\Jon &amp; Deborah\Documents\Garden Club Anniversary Presentation\10 11 A Marian Moreland 25 yrs of service aw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4351189"/>
            <a:ext cx="2406650" cy="15829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/>
          <p:nvPr/>
        </p:nvSpPr>
        <p:spPr>
          <a:xfrm>
            <a:off x="4867847" y="5952328"/>
            <a:ext cx="2183255" cy="524672"/>
          </a:xfrm>
          <a:custGeom>
            <a:avLst/>
            <a:gdLst>
              <a:gd name="connsiteX0" fmla="*/ 0 w 2183255"/>
              <a:gd name="connsiteY0" fmla="*/ 0 h 524672"/>
              <a:gd name="connsiteX1" fmla="*/ 2183255 w 2183255"/>
              <a:gd name="connsiteY1" fmla="*/ 0 h 524672"/>
              <a:gd name="connsiteX2" fmla="*/ 2183255 w 2183255"/>
              <a:gd name="connsiteY2" fmla="*/ 524672 h 524672"/>
              <a:gd name="connsiteX3" fmla="*/ 0 w 2183255"/>
              <a:gd name="connsiteY3" fmla="*/ 524672 h 524672"/>
              <a:gd name="connsiteX4" fmla="*/ 0 w 2183255"/>
              <a:gd name="connsiteY4" fmla="*/ 0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3255" h="524672">
                <a:moveTo>
                  <a:pt x="0" y="0"/>
                </a:moveTo>
                <a:lnTo>
                  <a:pt x="2183255" y="0"/>
                </a:lnTo>
                <a:lnTo>
                  <a:pt x="2183255" y="524672"/>
                </a:lnTo>
                <a:lnTo>
                  <a:pt x="0" y="5246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1400" kern="1200" dirty="0" smtClean="0">
                <a:solidFill>
                  <a:schemeClr val="accent6">
                    <a:lumMod val="10000"/>
                  </a:schemeClr>
                </a:solidFill>
              </a:rPr>
              <a:t>Marian Moreland 25 Years of Service Award</a:t>
            </a:r>
            <a:endParaRPr lang="en-US" sz="1400" kern="1200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25602" name="Picture 2" descr="C:\Users\Jon &amp; Deborah\Documents\Garden Club Anniversary Presentation\08 09 A Gilda Allen Washingtonian Mag Green Awardspecial award 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42"/>
          <a:stretch/>
        </p:blipFill>
        <p:spPr bwMode="auto">
          <a:xfrm>
            <a:off x="5562600" y="1598565"/>
            <a:ext cx="2895074" cy="20767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16"/>
          <p:cNvSpPr/>
          <p:nvPr/>
        </p:nvSpPr>
        <p:spPr>
          <a:xfrm>
            <a:off x="5867400" y="3505200"/>
            <a:ext cx="2892855" cy="646295"/>
          </a:xfrm>
          <a:custGeom>
            <a:avLst/>
            <a:gdLst>
              <a:gd name="connsiteX0" fmla="*/ 0 w 2183255"/>
              <a:gd name="connsiteY0" fmla="*/ 0 h 524672"/>
              <a:gd name="connsiteX1" fmla="*/ 2183255 w 2183255"/>
              <a:gd name="connsiteY1" fmla="*/ 0 h 524672"/>
              <a:gd name="connsiteX2" fmla="*/ 2183255 w 2183255"/>
              <a:gd name="connsiteY2" fmla="*/ 524672 h 524672"/>
              <a:gd name="connsiteX3" fmla="*/ 0 w 2183255"/>
              <a:gd name="connsiteY3" fmla="*/ 524672 h 524672"/>
              <a:gd name="connsiteX4" fmla="*/ 0 w 2183255"/>
              <a:gd name="connsiteY4" fmla="*/ 0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3255" h="524672">
                <a:moveTo>
                  <a:pt x="0" y="0"/>
                </a:moveTo>
                <a:lnTo>
                  <a:pt x="2183255" y="0"/>
                </a:lnTo>
                <a:lnTo>
                  <a:pt x="2183255" y="524672"/>
                </a:lnTo>
                <a:lnTo>
                  <a:pt x="0" y="5246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1400" kern="1200" dirty="0" smtClean="0">
                <a:solidFill>
                  <a:schemeClr val="accent6">
                    <a:lumMod val="10000"/>
                  </a:schemeClr>
                </a:solidFill>
              </a:rPr>
              <a:t>Gilda Allen Green </a:t>
            </a:r>
            <a:r>
              <a:rPr lang="en-US" sz="1400" dirty="0" smtClean="0">
                <a:solidFill>
                  <a:schemeClr val="accent6">
                    <a:lumMod val="10000"/>
                  </a:schemeClr>
                </a:solidFill>
              </a:rPr>
              <a:t>Award </a:t>
            </a:r>
            <a:r>
              <a:rPr lang="en-US" sz="1400" kern="1200" dirty="0" smtClean="0">
                <a:solidFill>
                  <a:schemeClr val="accent6">
                    <a:lumMod val="10000"/>
                  </a:schemeClr>
                </a:solidFill>
              </a:rPr>
              <a:t>for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1400" kern="1200" dirty="0" smtClean="0">
                <a:solidFill>
                  <a:schemeClr val="accent6">
                    <a:lumMod val="10000"/>
                  </a:schemeClr>
                </a:solidFill>
              </a:rPr>
              <a:t>helping 30 schools set up their own conservation sites  </a:t>
            </a:r>
            <a:endParaRPr lang="en-US" sz="1400" kern="12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0" name="Rectangle 9" descr="C:\Users\Jon &amp; Deborah\Documents\Garden Club Anniversary Presentation\Lindas CD\IMG_2559.JPG"/>
          <p:cNvSpPr/>
          <p:nvPr/>
        </p:nvSpPr>
        <p:spPr>
          <a:xfrm>
            <a:off x="914400" y="1676400"/>
            <a:ext cx="2533654" cy="1872361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1426522" y="3378828"/>
            <a:ext cx="2359567" cy="676933"/>
          </a:xfrm>
          <a:custGeom>
            <a:avLst/>
            <a:gdLst>
              <a:gd name="connsiteX0" fmla="*/ 0 w 2183255"/>
              <a:gd name="connsiteY0" fmla="*/ 0 h 524672"/>
              <a:gd name="connsiteX1" fmla="*/ 2183255 w 2183255"/>
              <a:gd name="connsiteY1" fmla="*/ 0 h 524672"/>
              <a:gd name="connsiteX2" fmla="*/ 2183255 w 2183255"/>
              <a:gd name="connsiteY2" fmla="*/ 524672 h 524672"/>
              <a:gd name="connsiteX3" fmla="*/ 0 w 2183255"/>
              <a:gd name="connsiteY3" fmla="*/ 524672 h 524672"/>
              <a:gd name="connsiteX4" fmla="*/ 0 w 2183255"/>
              <a:gd name="connsiteY4" fmla="*/ 0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3255" h="524672">
                <a:moveTo>
                  <a:pt x="0" y="0"/>
                </a:moveTo>
                <a:lnTo>
                  <a:pt x="2183255" y="0"/>
                </a:lnTo>
                <a:lnTo>
                  <a:pt x="2183255" y="524672"/>
                </a:lnTo>
                <a:lnTo>
                  <a:pt x="0" y="5246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1400" kern="1200" dirty="0" smtClean="0">
                <a:solidFill>
                  <a:schemeClr val="accent6">
                    <a:lumMod val="10000"/>
                  </a:schemeClr>
                </a:solidFill>
              </a:rPr>
              <a:t>Perennial Bloom Award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1400" dirty="0" smtClean="0">
                <a:solidFill>
                  <a:schemeClr val="accent6">
                    <a:lumMod val="10000"/>
                  </a:schemeClr>
                </a:solidFill>
              </a:rPr>
              <a:t>Linda </a:t>
            </a:r>
            <a:r>
              <a:rPr lang="en-US" sz="1400" dirty="0" err="1" smtClean="0">
                <a:solidFill>
                  <a:schemeClr val="accent6">
                    <a:lumMod val="10000"/>
                  </a:schemeClr>
                </a:solidFill>
              </a:rPr>
              <a:t>Millette</a:t>
            </a:r>
            <a:r>
              <a:rPr lang="en-US" sz="1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1400" kern="1200" dirty="0" smtClean="0">
                <a:solidFill>
                  <a:schemeClr val="accent6">
                    <a:lumMod val="10000"/>
                  </a:schemeClr>
                </a:solidFill>
              </a:rPr>
              <a:t>Marian Moreland</a:t>
            </a:r>
            <a:endParaRPr lang="en-US" sz="1400" kern="1200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12" name="Picture 7" descr="C:\Users\Jon &amp; Deborah\Documents\Garden Club Anniversary Presentation\11 12 A Marian Moreland Perennial Bloom Awar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2"/>
          <a:stretch/>
        </p:blipFill>
        <p:spPr bwMode="auto">
          <a:xfrm>
            <a:off x="1615837" y="4068338"/>
            <a:ext cx="2521597" cy="171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47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accent6">
                    <a:lumMod val="10000"/>
                  </a:schemeClr>
                </a:solidFill>
                <a:latin typeface="Algerian" panose="04020705040A02060702" pitchFamily="82" charset="0"/>
              </a:rPr>
              <a:t>We receive recognition</a:t>
            </a:r>
            <a:r>
              <a:rPr lang="en-US" sz="3600" dirty="0" smtClean="0">
                <a:solidFill>
                  <a:schemeClr val="accent6">
                    <a:lumMod val="10000"/>
                  </a:schemeClr>
                </a:solidFill>
                <a:latin typeface="Algerian" panose="04020705040A02060702" pitchFamily="82" charset="0"/>
              </a:rPr>
              <a:t/>
            </a:r>
            <a:br>
              <a:rPr lang="en-US" sz="3600" dirty="0" smtClean="0">
                <a:solidFill>
                  <a:schemeClr val="accent6">
                    <a:lumMod val="10000"/>
                  </a:schemeClr>
                </a:solidFill>
                <a:latin typeface="Algerian" panose="04020705040A02060702" pitchFamily="82" charset="0"/>
              </a:rPr>
            </a:b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Algerian" panose="04020705040A02060702" pitchFamily="82" charset="0"/>
              </a:rPr>
              <a:t>district 1 awards</a:t>
            </a:r>
            <a:endParaRPr lang="en-US" sz="3600" dirty="0">
              <a:solidFill>
                <a:schemeClr val="accent6">
                  <a:lumMod val="1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25605" name="Picture 5" descr="C:\Users\Jon &amp; Deborah\Documents\Garden Club Anniversary Presentation\09 10 Dist 1 awards mt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70295"/>
            <a:ext cx="2458957" cy="16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Jon &amp; Deborah\Documents\Garden Club Anniversary Presentation\95 96 A District 1 Awardees Peg and Mar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75257"/>
            <a:ext cx="2358186" cy="160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C:\Users\Jon &amp; Deborah\Documents\Garden Club Anniversary Presentation\11 12 A District 1 Awar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06276"/>
            <a:ext cx="3297157" cy="218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C:\Users\Jon &amp; Deborah\Documents\Garden Club Anniversary Presentation\01 02 DM District 1 Awards Meeting Thomas Leonard wins for poster about tree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46" b="20010"/>
          <a:stretch/>
        </p:blipFill>
        <p:spPr bwMode="auto">
          <a:xfrm>
            <a:off x="609600" y="4406276"/>
            <a:ext cx="3189288" cy="203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 24"/>
          <p:cNvSpPr/>
          <p:nvPr/>
        </p:nvSpPr>
        <p:spPr>
          <a:xfrm>
            <a:off x="1601572" y="6211570"/>
            <a:ext cx="2892855" cy="381000"/>
          </a:xfrm>
          <a:custGeom>
            <a:avLst/>
            <a:gdLst>
              <a:gd name="connsiteX0" fmla="*/ 0 w 2183255"/>
              <a:gd name="connsiteY0" fmla="*/ 0 h 524672"/>
              <a:gd name="connsiteX1" fmla="*/ 2183255 w 2183255"/>
              <a:gd name="connsiteY1" fmla="*/ 0 h 524672"/>
              <a:gd name="connsiteX2" fmla="*/ 2183255 w 2183255"/>
              <a:gd name="connsiteY2" fmla="*/ 524672 h 524672"/>
              <a:gd name="connsiteX3" fmla="*/ 0 w 2183255"/>
              <a:gd name="connsiteY3" fmla="*/ 524672 h 524672"/>
              <a:gd name="connsiteX4" fmla="*/ 0 w 2183255"/>
              <a:gd name="connsiteY4" fmla="*/ 0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3255" h="524672">
                <a:moveTo>
                  <a:pt x="0" y="0"/>
                </a:moveTo>
                <a:lnTo>
                  <a:pt x="2183255" y="0"/>
                </a:lnTo>
                <a:lnTo>
                  <a:pt x="2183255" y="524672"/>
                </a:lnTo>
                <a:lnTo>
                  <a:pt x="0" y="5246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1400" kern="1200" dirty="0" smtClean="0">
                <a:solidFill>
                  <a:schemeClr val="accent6">
                    <a:lumMod val="10000"/>
                  </a:schemeClr>
                </a:solidFill>
              </a:rPr>
              <a:t>Thomas Leonard award for poetry</a:t>
            </a:r>
            <a:endParaRPr lang="en-US" sz="1400" kern="12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685800" y="3541082"/>
            <a:ext cx="2362199" cy="381000"/>
          </a:xfrm>
          <a:custGeom>
            <a:avLst/>
            <a:gdLst>
              <a:gd name="connsiteX0" fmla="*/ 0 w 2183255"/>
              <a:gd name="connsiteY0" fmla="*/ 0 h 524672"/>
              <a:gd name="connsiteX1" fmla="*/ 2183255 w 2183255"/>
              <a:gd name="connsiteY1" fmla="*/ 0 h 524672"/>
              <a:gd name="connsiteX2" fmla="*/ 2183255 w 2183255"/>
              <a:gd name="connsiteY2" fmla="*/ 524672 h 524672"/>
              <a:gd name="connsiteX3" fmla="*/ 0 w 2183255"/>
              <a:gd name="connsiteY3" fmla="*/ 524672 h 524672"/>
              <a:gd name="connsiteX4" fmla="*/ 0 w 2183255"/>
              <a:gd name="connsiteY4" fmla="*/ 0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3255" h="524672">
                <a:moveTo>
                  <a:pt x="0" y="0"/>
                </a:moveTo>
                <a:lnTo>
                  <a:pt x="2183255" y="0"/>
                </a:lnTo>
                <a:lnTo>
                  <a:pt x="2183255" y="524672"/>
                </a:lnTo>
                <a:lnTo>
                  <a:pt x="0" y="5246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1400" kern="1200" dirty="0" smtClean="0">
                <a:solidFill>
                  <a:schemeClr val="accent6">
                    <a:lumMod val="10000"/>
                  </a:schemeClr>
                </a:solidFill>
              </a:rPr>
              <a:t>Peg Martin and Marie White</a:t>
            </a:r>
            <a:endParaRPr lang="en-US" sz="1400" kern="12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6400800" y="3733800"/>
            <a:ext cx="2458957" cy="428979"/>
          </a:xfrm>
          <a:custGeom>
            <a:avLst/>
            <a:gdLst>
              <a:gd name="connsiteX0" fmla="*/ 0 w 2183255"/>
              <a:gd name="connsiteY0" fmla="*/ 0 h 524672"/>
              <a:gd name="connsiteX1" fmla="*/ 2183255 w 2183255"/>
              <a:gd name="connsiteY1" fmla="*/ 0 h 524672"/>
              <a:gd name="connsiteX2" fmla="*/ 2183255 w 2183255"/>
              <a:gd name="connsiteY2" fmla="*/ 524672 h 524672"/>
              <a:gd name="connsiteX3" fmla="*/ 0 w 2183255"/>
              <a:gd name="connsiteY3" fmla="*/ 524672 h 524672"/>
              <a:gd name="connsiteX4" fmla="*/ 0 w 2183255"/>
              <a:gd name="connsiteY4" fmla="*/ 0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3255" h="524672">
                <a:moveTo>
                  <a:pt x="0" y="0"/>
                </a:moveTo>
                <a:lnTo>
                  <a:pt x="2183255" y="0"/>
                </a:lnTo>
                <a:lnTo>
                  <a:pt x="2183255" y="524672"/>
                </a:lnTo>
                <a:lnTo>
                  <a:pt x="0" y="5246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1400" kern="1200" dirty="0" smtClean="0">
                <a:solidFill>
                  <a:schemeClr val="accent6">
                    <a:lumMod val="10000"/>
                  </a:schemeClr>
                </a:solidFill>
              </a:rPr>
              <a:t>Julie Harrison accepting club awards </a:t>
            </a:r>
            <a:endParaRPr lang="en-US" sz="1400" kern="12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105400" y="6096000"/>
            <a:ext cx="2892855" cy="381000"/>
          </a:xfrm>
          <a:custGeom>
            <a:avLst/>
            <a:gdLst>
              <a:gd name="connsiteX0" fmla="*/ 0 w 2183255"/>
              <a:gd name="connsiteY0" fmla="*/ 0 h 524672"/>
              <a:gd name="connsiteX1" fmla="*/ 2183255 w 2183255"/>
              <a:gd name="connsiteY1" fmla="*/ 0 h 524672"/>
              <a:gd name="connsiteX2" fmla="*/ 2183255 w 2183255"/>
              <a:gd name="connsiteY2" fmla="*/ 524672 h 524672"/>
              <a:gd name="connsiteX3" fmla="*/ 0 w 2183255"/>
              <a:gd name="connsiteY3" fmla="*/ 524672 h 524672"/>
              <a:gd name="connsiteX4" fmla="*/ 0 w 2183255"/>
              <a:gd name="connsiteY4" fmla="*/ 0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3255" h="524672">
                <a:moveTo>
                  <a:pt x="0" y="0"/>
                </a:moveTo>
                <a:lnTo>
                  <a:pt x="2183255" y="0"/>
                </a:lnTo>
                <a:lnTo>
                  <a:pt x="2183255" y="524672"/>
                </a:lnTo>
                <a:lnTo>
                  <a:pt x="0" y="5246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1400" kern="1200" dirty="0" smtClean="0">
                <a:solidFill>
                  <a:schemeClr val="accent6">
                    <a:lumMod val="10000"/>
                  </a:schemeClr>
                </a:solidFill>
              </a:rPr>
              <a:t>Julie Harrison accepting club awards</a:t>
            </a:r>
            <a:endParaRPr lang="en-US" sz="1400" kern="1200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33794" name="Picture 2" descr="C:\Users\Jon &amp; Deborah\Documents\Garden Club Anniversary Presentation\Lindas CD\IMG_25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221" y="1975257"/>
            <a:ext cx="2907001" cy="218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>
          <a:xfrm>
            <a:off x="3259079" y="2103514"/>
            <a:ext cx="2892855" cy="381000"/>
          </a:xfrm>
          <a:custGeom>
            <a:avLst/>
            <a:gdLst>
              <a:gd name="connsiteX0" fmla="*/ 0 w 2183255"/>
              <a:gd name="connsiteY0" fmla="*/ 0 h 524672"/>
              <a:gd name="connsiteX1" fmla="*/ 2183255 w 2183255"/>
              <a:gd name="connsiteY1" fmla="*/ 0 h 524672"/>
              <a:gd name="connsiteX2" fmla="*/ 2183255 w 2183255"/>
              <a:gd name="connsiteY2" fmla="*/ 524672 h 524672"/>
              <a:gd name="connsiteX3" fmla="*/ 0 w 2183255"/>
              <a:gd name="connsiteY3" fmla="*/ 524672 h 524672"/>
              <a:gd name="connsiteX4" fmla="*/ 0 w 2183255"/>
              <a:gd name="connsiteY4" fmla="*/ 0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3255" h="524672">
                <a:moveTo>
                  <a:pt x="0" y="0"/>
                </a:moveTo>
                <a:lnTo>
                  <a:pt x="2183255" y="0"/>
                </a:lnTo>
                <a:lnTo>
                  <a:pt x="2183255" y="524672"/>
                </a:lnTo>
                <a:lnTo>
                  <a:pt x="0" y="5246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1400" kern="1200" dirty="0" smtClean="0">
                <a:solidFill>
                  <a:schemeClr val="accent6">
                    <a:lumMod val="10000"/>
                  </a:schemeClr>
                </a:solidFill>
              </a:rPr>
              <a:t>Arbor House Volunteer Award</a:t>
            </a:r>
            <a:endParaRPr lang="en-US" sz="1400" kern="120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5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6">
                    <a:lumMod val="10000"/>
                  </a:schemeClr>
                </a:solidFill>
                <a:latin typeface="Algerian" panose="04020705040A02060702" pitchFamily="82" charset="0"/>
              </a:rPr>
              <a:t>We are active in the District and the National Capital Area Garden Clubs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3314" name="Picture 2" descr="C:\Users\Jon &amp; Deborah\Documents\Garden Club Anniversary Presentation\10 11 District 1 Fall Mtg Hard Bargain Farm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3624509" cy="22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Jon &amp; Deborah\Documents\Garden Club Anniversary Presentation\10 11 District 1 Fall Mtg Hard Bargain Far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788" y="3276600"/>
            <a:ext cx="1660525" cy="1338263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Jon &amp; Deborah\Documents\Garden Club Anniversary Presentation\10 11 District 1 presidents mtg Kenilworth Aquatic Garde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68080"/>
            <a:ext cx="3331541" cy="196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Jon &amp; Deborah\Documents\Garden Club Anniversary Presentation\10 11 District 1 presidents mtg Kenilworth Aquatic Gardens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98446"/>
            <a:ext cx="2514600" cy="16398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Jon &amp; Deborah\Documents\Garden Club Anniversary Presentation\09 10 District 1 Franklin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9" y="4902102"/>
            <a:ext cx="2147216" cy="1624111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/>
          <p:nvPr/>
        </p:nvSpPr>
        <p:spPr>
          <a:xfrm>
            <a:off x="1524000" y="1600200"/>
            <a:ext cx="2529313" cy="381000"/>
          </a:xfrm>
          <a:custGeom>
            <a:avLst/>
            <a:gdLst>
              <a:gd name="connsiteX0" fmla="*/ 0 w 2183255"/>
              <a:gd name="connsiteY0" fmla="*/ 0 h 524672"/>
              <a:gd name="connsiteX1" fmla="*/ 2183255 w 2183255"/>
              <a:gd name="connsiteY1" fmla="*/ 0 h 524672"/>
              <a:gd name="connsiteX2" fmla="*/ 2183255 w 2183255"/>
              <a:gd name="connsiteY2" fmla="*/ 524672 h 524672"/>
              <a:gd name="connsiteX3" fmla="*/ 0 w 2183255"/>
              <a:gd name="connsiteY3" fmla="*/ 524672 h 524672"/>
              <a:gd name="connsiteX4" fmla="*/ 0 w 2183255"/>
              <a:gd name="connsiteY4" fmla="*/ 0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3255" h="524672">
                <a:moveTo>
                  <a:pt x="0" y="0"/>
                </a:moveTo>
                <a:lnTo>
                  <a:pt x="2183255" y="0"/>
                </a:lnTo>
                <a:lnTo>
                  <a:pt x="2183255" y="524672"/>
                </a:lnTo>
                <a:lnTo>
                  <a:pt x="0" y="5246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1400" kern="1200" dirty="0" smtClean="0">
                <a:solidFill>
                  <a:schemeClr val="accent6">
                    <a:lumMod val="10000"/>
                  </a:schemeClr>
                </a:solidFill>
              </a:rPr>
              <a:t>Meeting at Hard Bargain Farm</a:t>
            </a:r>
            <a:endParaRPr lang="en-US" sz="1400" kern="12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867400" y="1524000"/>
            <a:ext cx="2465582" cy="457200"/>
          </a:xfrm>
          <a:custGeom>
            <a:avLst/>
            <a:gdLst>
              <a:gd name="connsiteX0" fmla="*/ 0 w 2183255"/>
              <a:gd name="connsiteY0" fmla="*/ 0 h 524672"/>
              <a:gd name="connsiteX1" fmla="*/ 2183255 w 2183255"/>
              <a:gd name="connsiteY1" fmla="*/ 0 h 524672"/>
              <a:gd name="connsiteX2" fmla="*/ 2183255 w 2183255"/>
              <a:gd name="connsiteY2" fmla="*/ 524672 h 524672"/>
              <a:gd name="connsiteX3" fmla="*/ 0 w 2183255"/>
              <a:gd name="connsiteY3" fmla="*/ 524672 h 524672"/>
              <a:gd name="connsiteX4" fmla="*/ 0 w 2183255"/>
              <a:gd name="connsiteY4" fmla="*/ 0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3255" h="524672">
                <a:moveTo>
                  <a:pt x="0" y="0"/>
                </a:moveTo>
                <a:lnTo>
                  <a:pt x="2183255" y="0"/>
                </a:lnTo>
                <a:lnTo>
                  <a:pt x="2183255" y="524672"/>
                </a:lnTo>
                <a:lnTo>
                  <a:pt x="0" y="5246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1400" kern="1200" dirty="0" smtClean="0">
                <a:solidFill>
                  <a:schemeClr val="accent6">
                    <a:lumMod val="10000"/>
                  </a:schemeClr>
                </a:solidFill>
              </a:rPr>
              <a:t>Presidents Meeting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1400" kern="1200" dirty="0" smtClean="0">
                <a:solidFill>
                  <a:schemeClr val="accent6">
                    <a:lumMod val="10000"/>
                  </a:schemeClr>
                </a:solidFill>
              </a:rPr>
              <a:t>Kenilworth Aquatic Gardens</a:t>
            </a:r>
            <a:endParaRPr lang="en-US" sz="1400" kern="12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463550" y="6248400"/>
            <a:ext cx="1858476" cy="381000"/>
          </a:xfrm>
          <a:custGeom>
            <a:avLst/>
            <a:gdLst>
              <a:gd name="connsiteX0" fmla="*/ 0 w 2183255"/>
              <a:gd name="connsiteY0" fmla="*/ 0 h 524672"/>
              <a:gd name="connsiteX1" fmla="*/ 2183255 w 2183255"/>
              <a:gd name="connsiteY1" fmla="*/ 0 h 524672"/>
              <a:gd name="connsiteX2" fmla="*/ 2183255 w 2183255"/>
              <a:gd name="connsiteY2" fmla="*/ 524672 h 524672"/>
              <a:gd name="connsiteX3" fmla="*/ 0 w 2183255"/>
              <a:gd name="connsiteY3" fmla="*/ 524672 h 524672"/>
              <a:gd name="connsiteX4" fmla="*/ 0 w 2183255"/>
              <a:gd name="connsiteY4" fmla="*/ 0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3255" h="524672">
                <a:moveTo>
                  <a:pt x="0" y="0"/>
                </a:moveTo>
                <a:lnTo>
                  <a:pt x="2183255" y="0"/>
                </a:lnTo>
                <a:lnTo>
                  <a:pt x="2183255" y="524672"/>
                </a:lnTo>
                <a:lnTo>
                  <a:pt x="0" y="5246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1400" dirty="0" smtClean="0">
                <a:solidFill>
                  <a:schemeClr val="accent6">
                    <a:lumMod val="10000"/>
                  </a:schemeClr>
                </a:solidFill>
              </a:rPr>
              <a:t>Franklin Fund Raiser</a:t>
            </a:r>
            <a:endParaRPr lang="en-US" sz="1400" kern="1200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13319" name="Picture 7" descr="C:\Users\Jon &amp; Deborah\Documents\Garden Club Anniversary Presentation\10 11 Natl Garden Club Blue Star Memorial marker dedicati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109" y="4800600"/>
            <a:ext cx="2409980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>
          <a:xfrm>
            <a:off x="6608649" y="5553672"/>
            <a:ext cx="1822880" cy="664875"/>
          </a:xfrm>
          <a:custGeom>
            <a:avLst/>
            <a:gdLst>
              <a:gd name="connsiteX0" fmla="*/ 0 w 2183255"/>
              <a:gd name="connsiteY0" fmla="*/ 0 h 524672"/>
              <a:gd name="connsiteX1" fmla="*/ 2183255 w 2183255"/>
              <a:gd name="connsiteY1" fmla="*/ 0 h 524672"/>
              <a:gd name="connsiteX2" fmla="*/ 2183255 w 2183255"/>
              <a:gd name="connsiteY2" fmla="*/ 524672 h 524672"/>
              <a:gd name="connsiteX3" fmla="*/ 0 w 2183255"/>
              <a:gd name="connsiteY3" fmla="*/ 524672 h 524672"/>
              <a:gd name="connsiteX4" fmla="*/ 0 w 2183255"/>
              <a:gd name="connsiteY4" fmla="*/ 0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3255" h="524672">
                <a:moveTo>
                  <a:pt x="0" y="0"/>
                </a:moveTo>
                <a:lnTo>
                  <a:pt x="2183255" y="0"/>
                </a:lnTo>
                <a:lnTo>
                  <a:pt x="2183255" y="524672"/>
                </a:lnTo>
                <a:lnTo>
                  <a:pt x="0" y="5246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1400" kern="1200" dirty="0" smtClean="0">
                <a:solidFill>
                  <a:schemeClr val="accent6">
                    <a:lumMod val="10000"/>
                  </a:schemeClr>
                </a:solidFill>
              </a:rPr>
              <a:t>NCAGC Blue Star Memorial Marker Dedication</a:t>
            </a:r>
            <a:endParaRPr lang="en-US" sz="1400" kern="120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80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celebra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55"/>
          <a:stretch/>
        </p:blipFill>
        <p:spPr bwMode="auto">
          <a:xfrm>
            <a:off x="1143000" y="2033833"/>
            <a:ext cx="6677025" cy="330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356" y="1652834"/>
            <a:ext cx="22074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7030A0"/>
                </a:solidFill>
                <a:latin typeface="Blackadder ITC" panose="04020505051007020D02" pitchFamily="82" charset="0"/>
              </a:rPr>
              <a:t>We</a:t>
            </a:r>
            <a:endParaRPr lang="en-US" sz="6600" dirty="0">
              <a:solidFill>
                <a:srgbClr val="7030A0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0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">
        <p:checker/>
      </p:transition>
    </mc:Choice>
    <mc:Fallback xmlns="">
      <p:transition spd="slow" advClick="0" advTm="4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6">
                    <a:lumMod val="10000"/>
                  </a:schemeClr>
                </a:solidFill>
                <a:latin typeface="Algerian" panose="04020705040A02060702" pitchFamily="82" charset="0"/>
              </a:rPr>
              <a:t>christmas</a:t>
            </a:r>
            <a:endParaRPr lang="en-US" dirty="0">
              <a:solidFill>
                <a:schemeClr val="accent6">
                  <a:lumMod val="10000"/>
                </a:schemeClr>
              </a:solidFill>
              <a:latin typeface="Algerian" panose="04020705040A02060702" pitchFamily="8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1990" y="290534"/>
            <a:ext cx="2514600" cy="2478240"/>
            <a:chOff x="304800" y="1371600"/>
            <a:chExt cx="2514600" cy="2478240"/>
          </a:xfrm>
        </p:grpSpPr>
        <p:pic>
          <p:nvPicPr>
            <p:cNvPr id="16388" name="Picture 4" descr="C:\Users\Jon &amp; Deborah\Documents\Garden Club Anniversary Presentation\84 85 Christmas Wine Game at Julie's 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8"/>
            <a:stretch/>
          </p:blipFill>
          <p:spPr bwMode="auto">
            <a:xfrm>
              <a:off x="304800" y="1371600"/>
              <a:ext cx="2514600" cy="1953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5"/>
            <p:cNvSpPr/>
            <p:nvPr/>
          </p:nvSpPr>
          <p:spPr>
            <a:xfrm>
              <a:off x="470472" y="3325168"/>
              <a:ext cx="2183255" cy="524672"/>
            </a:xfrm>
            <a:custGeom>
              <a:avLst/>
              <a:gdLst>
                <a:gd name="connsiteX0" fmla="*/ 0 w 2183255"/>
                <a:gd name="connsiteY0" fmla="*/ 0 h 524672"/>
                <a:gd name="connsiteX1" fmla="*/ 2183255 w 2183255"/>
                <a:gd name="connsiteY1" fmla="*/ 0 h 524672"/>
                <a:gd name="connsiteX2" fmla="*/ 2183255 w 2183255"/>
                <a:gd name="connsiteY2" fmla="*/ 524672 h 524672"/>
                <a:gd name="connsiteX3" fmla="*/ 0 w 2183255"/>
                <a:gd name="connsiteY3" fmla="*/ 524672 h 524672"/>
                <a:gd name="connsiteX4" fmla="*/ 0 w 2183255"/>
                <a:gd name="connsiteY4" fmla="*/ 0 h 52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3255" h="524672">
                  <a:moveTo>
                    <a:pt x="0" y="0"/>
                  </a:moveTo>
                  <a:lnTo>
                    <a:pt x="2183255" y="0"/>
                  </a:lnTo>
                  <a:lnTo>
                    <a:pt x="2183255" y="524672"/>
                  </a:lnTo>
                  <a:lnTo>
                    <a:pt x="0" y="5246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1400" kern="1200" dirty="0" smtClean="0">
                  <a:solidFill>
                    <a:schemeClr val="accent6">
                      <a:lumMod val="10000"/>
                    </a:schemeClr>
                  </a:solidFill>
                </a:rPr>
                <a:t>Why does everyone have a bottle of wine? (1984-1985)</a:t>
              </a:r>
              <a:endParaRPr lang="en-US" sz="1400" kern="1200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</p:grpSp>
      <p:pic>
        <p:nvPicPr>
          <p:cNvPr id="16396" name="Picture 12" descr="C:\Users\Jon &amp; Deborah\Documents\Garden Club Anniversary Presentation\13 14 Christmas at Deborah Determa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53" y="316377"/>
            <a:ext cx="2572688" cy="210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Picture 13" descr="C:\Users\Jon &amp; Deborah\Documents\Garden Club Anniversary Presentation\15 16 Christmas at Connie Dalpra 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2" y="2819400"/>
            <a:ext cx="3003566" cy="175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C:\Users\Jon &amp; Deborah\Documents\Garden Club Anniversary Presentation\15 16 Christmas at Connie Dalpra 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384" y="2739096"/>
            <a:ext cx="3057309" cy="171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C:\Users\Jon &amp; Deborah\Documents\Garden Club Anniversary Presentation\94 95 Christmas Esther on Violin Mari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7" b="4266"/>
          <a:stretch/>
        </p:blipFill>
        <p:spPr bwMode="auto">
          <a:xfrm>
            <a:off x="6659354" y="4343400"/>
            <a:ext cx="2317006" cy="158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C:\Users\Jon &amp; Deborah\Documents\Garden Club Anniversary Presentation\10 11 GP Christma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75601"/>
            <a:ext cx="288226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Jon &amp; Deborah\Documents\Garden Club Anniversary Presentation\13 14 Christmas at Deb Determans Esther &amp; Jessica playing sing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148" y="2832621"/>
            <a:ext cx="2113163" cy="171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5" descr="C:\Users\Jon &amp; Deborah\Documents\Garden Club Anniversary Presentation\15 16 Christmas at Connie Dalpra 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5808"/>
            <a:ext cx="2995061" cy="168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Jon &amp; Deborah\Documents\Garden Club Anniversary Presentation\13 14 Christmas at Deb Determans Esther &amp; Jessica playing sing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4457437"/>
            <a:ext cx="876300" cy="18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7" descr="C:\Users\Jon &amp; Deborah\Documents\Garden Club Anniversary Presentation\94 95 Christmas Dottie on accordian Marie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389"/>
          <a:stretch/>
        </p:blipFill>
        <p:spPr bwMode="auto">
          <a:xfrm>
            <a:off x="262517" y="4823848"/>
            <a:ext cx="2653826" cy="172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14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Algerian" panose="04020705040A02060702" pitchFamily="82" charset="0"/>
              </a:rPr>
              <a:t>picnics</a:t>
            </a:r>
            <a:endParaRPr lang="en-US" dirty="0">
              <a:solidFill>
                <a:schemeClr val="accent6">
                  <a:lumMod val="1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17426" name="Picture 18" descr="C:\Users\Jon &amp; Deborah\Documents\Garden Club Anniversary Presentation\Picnic\85 86 Pic 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2" y="273520"/>
            <a:ext cx="2448855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8" name="Picture 20" descr="C:\Users\Jon &amp; Deborah\Documents\Garden Club Anniversary Presentation\Picnic\87 88 Pic at Marian Morelan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219200"/>
            <a:ext cx="2514600" cy="17329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7" name="Picture 29" descr="C:\Users\Jon &amp; Deborah\Documents\Garden Club Anniversary Presentation\Picnic\99 00 Pic Julie hostess 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36318"/>
            <a:ext cx="3429283" cy="22930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9" name="Picture 31" descr="C:\Users\Jon &amp; Deborah\Documents\Garden Club Anniversary Presentation\Picnic\95 96 Pic Peg Stovall Terry Kem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52663"/>
            <a:ext cx="2496457" cy="171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40" name="Picture 32" descr="C:\Users\Jon &amp; Deborah\Documents\Garden Club Anniversary Presentation\Picnic\86 87 Pic at Margaret Hicks hom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3520"/>
            <a:ext cx="2389995" cy="195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41" name="Picture 33" descr="C:\Users\Jon &amp; Deborah\Documents\Garden Club Anniversary Presentation\Picnic\07 08 Pic at Armintas4 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39" y="2422451"/>
            <a:ext cx="2540426" cy="174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42" name="Picture 34" descr="C:\Users\Jon &amp; Deborah\Documents\Garden Club Anniversary Presentation\Picnic\07 08 GP Pic at Armintas 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03977"/>
            <a:ext cx="3519501" cy="23254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8" name="Picture 30" descr="C:\Users\Jon &amp; Deborah\Documents\Garden Club Anniversary Presentation\Picnic\99 00 Pic at Joyce's 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2"/>
          <a:stretch/>
        </p:blipFill>
        <p:spPr bwMode="auto">
          <a:xfrm>
            <a:off x="3276601" y="3048000"/>
            <a:ext cx="2529066" cy="16355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04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11733D"/>
      </a:dk1>
      <a:lt1>
        <a:srgbClr val="11733D"/>
      </a:lt1>
      <a:dk2>
        <a:srgbClr val="11733D"/>
      </a:dk2>
      <a:lt2>
        <a:srgbClr val="11733D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3699</TotalTime>
  <Words>248</Words>
  <Application>Microsoft Office PowerPoint</Application>
  <PresentationFormat>On-screen Show (4:3)</PresentationFormat>
  <Paragraphs>67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We receive recognition</vt:lpstr>
      <vt:lpstr>We receive recognition</vt:lpstr>
      <vt:lpstr>We receive recognition PG County beautification awards</vt:lpstr>
      <vt:lpstr>We receive recognition</vt:lpstr>
      <vt:lpstr>We receive recognition district 1 awards</vt:lpstr>
      <vt:lpstr>We are active in the District and the National Capital Area Garden Clubs</vt:lpstr>
      <vt:lpstr>PowerPoint Presentation</vt:lpstr>
      <vt:lpstr>christmas</vt:lpstr>
      <vt:lpstr>picnics</vt:lpstr>
      <vt:lpstr>installations</vt:lpstr>
      <vt:lpstr>anniversaries</vt:lpstr>
      <vt:lpstr>Presentation brought to you by: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184</cp:revision>
  <cp:lastPrinted>2017-04-11T16:43:32Z</cp:lastPrinted>
  <dcterms:created xsi:type="dcterms:W3CDTF">2017-03-17T16:32:21Z</dcterms:created>
  <dcterms:modified xsi:type="dcterms:W3CDTF">2017-06-07T17:26:18Z</dcterms:modified>
</cp:coreProperties>
</file>